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71" r:id="rId3"/>
    <p:sldId id="272" r:id="rId4"/>
    <p:sldId id="269" r:id="rId5"/>
    <p:sldId id="258" r:id="rId6"/>
    <p:sldId id="259" r:id="rId7"/>
    <p:sldId id="260" r:id="rId8"/>
    <p:sldId id="261" r:id="rId9"/>
    <p:sldId id="262" r:id="rId10"/>
    <p:sldId id="274" r:id="rId11"/>
    <p:sldId id="273" r:id="rId12"/>
    <p:sldId id="266" r:id="rId13"/>
    <p:sldId id="267" r:id="rId14"/>
    <p:sldId id="268"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77" d="100"/>
          <a:sy n="77" d="100"/>
        </p:scale>
        <p:origin x="-12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95A43-EF8D-46D6-9276-79145447107C}" type="datetimeFigureOut">
              <a:rPr lang="en-US" smtClean="0"/>
              <a:pPr/>
              <a:t>9/16/11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D5FB0-CB94-4877-9B73-E14F5CCF24D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95A43-EF8D-46D6-9276-79145447107C}" type="datetimeFigureOut">
              <a:rPr lang="en-US" smtClean="0"/>
              <a:pPr/>
              <a:t>9/16/11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D5FB0-CB94-4877-9B73-E14F5CCF24D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War for Independence </a:t>
            </a:r>
            <a:endParaRPr lang="en-US" dirty="0"/>
          </a:p>
        </p:txBody>
      </p:sp>
      <p:sp>
        <p:nvSpPr>
          <p:cNvPr id="3" name="Subtitle 2"/>
          <p:cNvSpPr>
            <a:spLocks noGrp="1"/>
          </p:cNvSpPr>
          <p:nvPr>
            <p:ph type="subTitle" idx="1"/>
          </p:nvPr>
        </p:nvSpPr>
        <p:spPr/>
        <p:txBody>
          <a:bodyPr/>
          <a:lstStyle/>
          <a:p>
            <a:r>
              <a:rPr lang="en-US" dirty="0" smtClean="0"/>
              <a:t>1775-1781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Winning the War</a:t>
            </a:r>
            <a:endParaRPr lang="en-US" dirty="0"/>
          </a:p>
        </p:txBody>
      </p:sp>
      <p:sp>
        <p:nvSpPr>
          <p:cNvPr id="6" name="Subtitle 5"/>
          <p:cNvSpPr>
            <a:spLocks noGrp="1"/>
          </p:cNvSpPr>
          <p:nvPr>
            <p:ph type="subTitle" idx="1"/>
          </p:nvPr>
        </p:nvSpPr>
        <p:spPr/>
        <p:txBody>
          <a:bodyPr/>
          <a:lstStyle/>
          <a:p>
            <a:r>
              <a:rPr lang="en-US" dirty="0" smtClean="0"/>
              <a:t>Ch 4 Sec 4</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 Scan</a:t>
            </a:r>
            <a:endParaRPr lang="en-US" dirty="0"/>
          </a:p>
        </p:txBody>
      </p:sp>
      <p:sp>
        <p:nvSpPr>
          <p:cNvPr id="3" name="Content Placeholder 2"/>
          <p:cNvSpPr>
            <a:spLocks noGrp="1"/>
          </p:cNvSpPr>
          <p:nvPr>
            <p:ph idx="1"/>
          </p:nvPr>
        </p:nvSpPr>
        <p:spPr/>
        <p:txBody>
          <a:bodyPr>
            <a:normAutofit lnSpcReduction="10000"/>
          </a:bodyPr>
          <a:lstStyle/>
          <a:p>
            <a:r>
              <a:rPr lang="en-US" dirty="0" smtClean="0"/>
              <a:t>49 of people try to do this on an airplane.  What is it?</a:t>
            </a:r>
          </a:p>
          <a:p>
            <a:pPr lvl="1"/>
            <a:r>
              <a:rPr lang="en-US" dirty="0" smtClean="0"/>
              <a:t>Find their house</a:t>
            </a:r>
          </a:p>
          <a:p>
            <a:r>
              <a:rPr lang="en-US" dirty="0" smtClean="0"/>
              <a:t>The average household losses 3 of these a year.  What are they?</a:t>
            </a:r>
          </a:p>
          <a:p>
            <a:pPr lvl="1"/>
            <a:r>
              <a:rPr lang="en-US" dirty="0" smtClean="0"/>
              <a:t>Forks</a:t>
            </a:r>
          </a:p>
          <a:p>
            <a:r>
              <a:rPr lang="en-US" dirty="0" smtClean="0"/>
              <a:t>Every year 2,000 people are injured doing this in the kitchen.  What is it?</a:t>
            </a:r>
          </a:p>
          <a:p>
            <a:pPr lvl="1"/>
            <a:r>
              <a:rPr lang="en-US" dirty="0" smtClean="0"/>
              <a:t>Separating frozen food with a knife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Winning the War </a:t>
            </a:r>
            <a:endParaRPr lang="en-US" dirty="0"/>
          </a:p>
        </p:txBody>
      </p:sp>
      <p:sp>
        <p:nvSpPr>
          <p:cNvPr id="3" name="Content Placeholder 2"/>
          <p:cNvSpPr>
            <a:spLocks noGrp="1"/>
          </p:cNvSpPr>
          <p:nvPr>
            <p:ph sz="half" idx="1"/>
          </p:nvPr>
        </p:nvSpPr>
        <p:spPr/>
        <p:txBody>
          <a:bodyPr/>
          <a:lstStyle/>
          <a:p>
            <a:r>
              <a:rPr lang="en-US" dirty="0" smtClean="0"/>
              <a:t>Friedrich von Steuben</a:t>
            </a:r>
          </a:p>
          <a:p>
            <a:r>
              <a:rPr lang="en-US" dirty="0" smtClean="0"/>
              <a:t>Prussian drill captain who turned the Continental Army into a formidable fighting force</a:t>
            </a:r>
            <a:endParaRPr lang="en-US" dirty="0"/>
          </a:p>
        </p:txBody>
      </p:sp>
      <p:sp>
        <p:nvSpPr>
          <p:cNvPr id="4" name="Content Placeholder 3"/>
          <p:cNvSpPr>
            <a:spLocks noGrp="1"/>
          </p:cNvSpPr>
          <p:nvPr>
            <p:ph sz="half" idx="2"/>
          </p:nvPr>
        </p:nvSpPr>
        <p:spPr>
          <a:xfrm>
            <a:off x="4495800" y="1600200"/>
            <a:ext cx="4191000" cy="4525963"/>
          </a:xfrm>
        </p:spPr>
        <p:txBody>
          <a:bodyPr/>
          <a:lstStyle/>
          <a:p>
            <a:r>
              <a:rPr lang="en-US" dirty="0" smtClean="0"/>
              <a:t>Marquis de Lafayette </a:t>
            </a:r>
          </a:p>
          <a:p>
            <a:r>
              <a:rPr lang="en-US" dirty="0" smtClean="0"/>
              <a:t>Young Frenchman who helped lobby for French reinforcements </a:t>
            </a:r>
            <a:endParaRPr lang="en-US" dirty="0"/>
          </a:p>
        </p:txBody>
      </p:sp>
      <p:pic>
        <p:nvPicPr>
          <p:cNvPr id="5" name="Picture 4" descr="300px-Gilbert_du_Motier_Marquis_de_Lafayette.jpg"/>
          <p:cNvPicPr>
            <a:picLocks noChangeAspect="1"/>
          </p:cNvPicPr>
          <p:nvPr/>
        </p:nvPicPr>
        <p:blipFill>
          <a:blip r:embed="rId2"/>
          <a:stretch>
            <a:fillRect/>
          </a:stretch>
        </p:blipFill>
        <p:spPr>
          <a:xfrm>
            <a:off x="6779488" y="4081461"/>
            <a:ext cx="1907312" cy="2619375"/>
          </a:xfrm>
          <a:prstGeom prst="rect">
            <a:avLst/>
          </a:prstGeom>
        </p:spPr>
      </p:pic>
      <p:pic>
        <p:nvPicPr>
          <p:cNvPr id="6" name="Picture 5" descr="WAR0430403201r.jpeg"/>
          <p:cNvPicPr>
            <a:picLocks noChangeAspect="1"/>
          </p:cNvPicPr>
          <p:nvPr/>
        </p:nvPicPr>
        <p:blipFill>
          <a:blip r:embed="rId3"/>
          <a:stretch>
            <a:fillRect/>
          </a:stretch>
        </p:blipFill>
        <p:spPr>
          <a:xfrm>
            <a:off x="1851110" y="4081462"/>
            <a:ext cx="2260557" cy="2619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Paris-1783</a:t>
            </a:r>
            <a:endParaRPr lang="en-US" dirty="0"/>
          </a:p>
        </p:txBody>
      </p:sp>
      <p:sp>
        <p:nvSpPr>
          <p:cNvPr id="3" name="Content Placeholder 2"/>
          <p:cNvSpPr>
            <a:spLocks noGrp="1"/>
          </p:cNvSpPr>
          <p:nvPr>
            <p:ph sz="half" idx="1"/>
          </p:nvPr>
        </p:nvSpPr>
        <p:spPr/>
        <p:txBody>
          <a:bodyPr/>
          <a:lstStyle/>
          <a:p>
            <a:r>
              <a:rPr lang="en-US" dirty="0" smtClean="0"/>
              <a:t>After the surrender of Yorktown, John </a:t>
            </a:r>
            <a:r>
              <a:rPr lang="en-US" dirty="0" smtClean="0"/>
              <a:t>Adams, Ben Franklin, and John </a:t>
            </a:r>
            <a:r>
              <a:rPr lang="en-US" dirty="0" smtClean="0"/>
              <a:t>Jay were </a:t>
            </a:r>
            <a:r>
              <a:rPr lang="en-US" dirty="0" smtClean="0"/>
              <a:t>sent to negotiate a peace treaty</a:t>
            </a:r>
            <a:endParaRPr lang="en-US" dirty="0" smtClean="0"/>
          </a:p>
          <a:p>
            <a:r>
              <a:rPr lang="en-US" dirty="0" smtClean="0"/>
              <a:t>Confirmed colonial independence </a:t>
            </a:r>
          </a:p>
          <a:p>
            <a:r>
              <a:rPr lang="en-US" dirty="0" smtClean="0"/>
              <a:t>Set boundaries of the new nation</a:t>
            </a:r>
            <a:endParaRPr lang="en-US" dirty="0"/>
          </a:p>
        </p:txBody>
      </p:sp>
      <p:pic>
        <p:nvPicPr>
          <p:cNvPr id="5" name="Content Placeholder 4" descr="Treaty1783_en.jpg"/>
          <p:cNvPicPr>
            <a:picLocks noGrp="1" noChangeAspect="1"/>
          </p:cNvPicPr>
          <p:nvPr>
            <p:ph sz="half" idx="2"/>
          </p:nvPr>
        </p:nvPicPr>
        <p:blipFill>
          <a:blip r:embed="rId2"/>
          <a:srcRect l="-8354" r="-8354"/>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Did the war become a symbol of Liberty?</a:t>
            </a:r>
            <a:endParaRPr lang="en-US" sz="3200" dirty="0"/>
          </a:p>
        </p:txBody>
      </p:sp>
      <p:pic>
        <p:nvPicPr>
          <p:cNvPr id="5" name="Content Placeholder 4" descr="guillotine3.jpg"/>
          <p:cNvPicPr>
            <a:picLocks noGrp="1" noChangeAspect="1"/>
          </p:cNvPicPr>
          <p:nvPr>
            <p:ph sz="half" idx="1"/>
          </p:nvPr>
        </p:nvPicPr>
        <p:blipFill>
          <a:blip r:embed="rId2"/>
          <a:srcRect l="-15585" r="-15585"/>
          <a:stretch>
            <a:fillRect/>
          </a:stretch>
        </p:blipFill>
        <p:spPr/>
      </p:pic>
      <p:sp>
        <p:nvSpPr>
          <p:cNvPr id="4" name="Content Placeholder 3"/>
          <p:cNvSpPr>
            <a:spLocks noGrp="1"/>
          </p:cNvSpPr>
          <p:nvPr>
            <p:ph sz="half" idx="2"/>
          </p:nvPr>
        </p:nvSpPr>
        <p:spPr/>
        <p:txBody>
          <a:bodyPr>
            <a:normAutofit lnSpcReduction="10000"/>
          </a:bodyPr>
          <a:lstStyle/>
          <a:p>
            <a:r>
              <a:rPr lang="en-US" dirty="0" smtClean="0"/>
              <a:t>Revolutionary ideals based on democratic principles, spread across the </a:t>
            </a:r>
            <a:r>
              <a:rPr lang="en-US" dirty="0" smtClean="0"/>
              <a:t>world (egalitarianism)</a:t>
            </a:r>
          </a:p>
          <a:p>
            <a:r>
              <a:rPr lang="en-US" dirty="0" smtClean="0"/>
              <a:t>But was the Revolution a true fight for democracy???</a:t>
            </a:r>
            <a:r>
              <a:rPr lang="en-US" dirty="0" smtClean="0"/>
              <a:t>?</a:t>
            </a:r>
          </a:p>
          <a:p>
            <a:r>
              <a:rPr lang="en-US" dirty="0" smtClean="0"/>
              <a:t>Many problems lie ahead in the future!!!!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Questions?</a:t>
            </a:r>
            <a:endParaRPr lang="en-US" dirty="0"/>
          </a:p>
        </p:txBody>
      </p:sp>
      <p:sp>
        <p:nvSpPr>
          <p:cNvPr id="6" name="Content Placeholder 5"/>
          <p:cNvSpPr>
            <a:spLocks noGrp="1"/>
          </p:cNvSpPr>
          <p:nvPr>
            <p:ph idx="1"/>
          </p:nvPr>
        </p:nvSpPr>
        <p:spPr/>
        <p:txBody>
          <a:bodyPr/>
          <a:lstStyle/>
          <a:p>
            <a:pPr algn="ctr">
              <a:buNone/>
            </a:pPr>
            <a:r>
              <a:rPr lang="en-US" dirty="0" smtClean="0"/>
              <a:t>Infer what problems may lie ahead for the 13 colonies?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Weird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term "the whole 9 yards" came from WWII fighter pilots in the Pacific.  When arming their airplanes on the ground, the .50 caliber machine gun ammo belts measured exactly 27 feet, before being loaded into the fuselage. If the pilots fired all their ammo at a target, it got "the whole 9 yards.”</a:t>
            </a:r>
          </a:p>
          <a:p>
            <a:r>
              <a:rPr lang="en-US" dirty="0" smtClean="0"/>
              <a:t>Armored knights raised their visors to identify themselves when they rode past their king. This custom has become the modern military salute.</a:t>
            </a:r>
          </a:p>
          <a:p>
            <a:r>
              <a:rPr lang="en-US" dirty="0" smtClean="0"/>
              <a:t>The phrase "sleep tight" derives from the fact that early mattresses were filled with straw and held up with rope stretched across the bed frame. A tight sleep was a comfortable sleep.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Historical Facts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Benjamin Franklin invented several things in his lifetime.  Some of his inventions include:  bifocals, urinary catheter, the lightning rod, the Franklin stove, odometer, and a tool called the long arm (to grasp objects too high for him to reach)</a:t>
            </a:r>
          </a:p>
          <a:p>
            <a:r>
              <a:rPr lang="en-US" dirty="0" smtClean="0"/>
              <a:t>Of Americas Founding Fathers who became president, only, George Washington did not go to college</a:t>
            </a:r>
          </a:p>
          <a:p>
            <a:r>
              <a:rPr lang="en-US" dirty="0" smtClean="0"/>
              <a:t>Nowhere in the Constitution does it say that U.S. Supreme Court justices have to be lawyers or have any kind of legal training at all (James Byrnes, was on the court from 1941 to 1942, had little formal education and never attended college)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graphicFrame>
        <p:nvGraphicFramePr>
          <p:cNvPr id="4" name="Content Placeholder 3"/>
          <p:cNvGraphicFramePr>
            <a:graphicFrameLocks noGrp="1"/>
          </p:cNvGraphicFramePr>
          <p:nvPr>
            <p:ph idx="1"/>
          </p:nvPr>
        </p:nvGraphicFramePr>
        <p:xfrm>
          <a:off x="0" y="2971800"/>
          <a:ext cx="9144000" cy="2301558"/>
        </p:xfrm>
        <a:graphic>
          <a:graphicData uri="http://schemas.openxmlformats.org/drawingml/2006/table">
            <a:tbl>
              <a:tblPr firstRow="1" bandRow="1">
                <a:tableStyleId>{5C22544A-7EE6-4342-B048-85BDC9FD1C3A}</a:tableStyleId>
              </a:tblPr>
              <a:tblGrid>
                <a:gridCol w="1524000"/>
                <a:gridCol w="1524000"/>
                <a:gridCol w="1524000"/>
                <a:gridCol w="1524000"/>
                <a:gridCol w="1524000"/>
                <a:gridCol w="1524000"/>
              </a:tblGrid>
              <a:tr h="2301558">
                <a:tc>
                  <a:txBody>
                    <a:bodyPr/>
                    <a:lstStyle/>
                    <a:p>
                      <a:pPr algn="ctr"/>
                      <a:r>
                        <a:rPr lang="en-US" dirty="0" smtClean="0"/>
                        <a:t>5/1775</a:t>
                      </a:r>
                    </a:p>
                    <a:p>
                      <a:pPr algn="ctr"/>
                      <a:r>
                        <a:rPr lang="en-US" dirty="0" smtClean="0"/>
                        <a:t>Second Continental Congress (In response to Lexington and Concord)</a:t>
                      </a:r>
                      <a:endParaRPr lang="en-US" dirty="0"/>
                    </a:p>
                  </a:txBody>
                  <a:tcPr/>
                </a:tc>
                <a:tc>
                  <a:txBody>
                    <a:bodyPr/>
                    <a:lstStyle/>
                    <a:p>
                      <a:pPr algn="ctr"/>
                      <a:r>
                        <a:rPr lang="en-US" dirty="0" smtClean="0"/>
                        <a:t>6/1775</a:t>
                      </a:r>
                    </a:p>
                    <a:p>
                      <a:pPr algn="ctr"/>
                      <a:r>
                        <a:rPr lang="en-US" dirty="0" smtClean="0"/>
                        <a:t>Battle of Bunker Hill</a:t>
                      </a:r>
                      <a:endParaRPr lang="en-US" dirty="0"/>
                    </a:p>
                  </a:txBody>
                  <a:tcPr/>
                </a:tc>
                <a:tc>
                  <a:txBody>
                    <a:bodyPr/>
                    <a:lstStyle/>
                    <a:p>
                      <a:pPr algn="ctr"/>
                      <a:r>
                        <a:rPr lang="en-US" dirty="0" smtClean="0"/>
                        <a:t>7/1775</a:t>
                      </a:r>
                    </a:p>
                    <a:p>
                      <a:pPr algn="ctr"/>
                      <a:r>
                        <a:rPr lang="en-US" dirty="0" smtClean="0"/>
                        <a:t>Olive Branch Petition (rejected by King George III) </a:t>
                      </a:r>
                      <a:endParaRPr lang="en-US" dirty="0"/>
                    </a:p>
                  </a:txBody>
                  <a:tcPr/>
                </a:tc>
                <a:tc>
                  <a:txBody>
                    <a:bodyPr/>
                    <a:lstStyle/>
                    <a:p>
                      <a:pPr algn="ctr"/>
                      <a:r>
                        <a:rPr lang="en-US" dirty="0" smtClean="0"/>
                        <a:t>4/1776</a:t>
                      </a:r>
                    </a:p>
                    <a:p>
                      <a:pPr algn="ctr"/>
                      <a:r>
                        <a:rPr lang="en-US" dirty="0" smtClean="0"/>
                        <a:t>George Washington applauds “Common </a:t>
                      </a:r>
                      <a:r>
                        <a:rPr lang="en-US" baseline="0" dirty="0" smtClean="0"/>
                        <a:t>Sense” </a:t>
                      </a:r>
                      <a:endParaRPr lang="en-US" dirty="0"/>
                    </a:p>
                  </a:txBody>
                  <a:tcPr/>
                </a:tc>
                <a:tc>
                  <a:txBody>
                    <a:bodyPr/>
                    <a:lstStyle/>
                    <a:p>
                      <a:pPr algn="ctr"/>
                      <a:r>
                        <a:rPr lang="en-US" dirty="0" smtClean="0"/>
                        <a:t>6/1776</a:t>
                      </a:r>
                    </a:p>
                    <a:p>
                      <a:pPr algn="ctr"/>
                      <a:r>
                        <a:rPr lang="en-US" dirty="0" smtClean="0"/>
                        <a:t>Congress urges each</a:t>
                      </a:r>
                      <a:r>
                        <a:rPr lang="en-US" baseline="0" dirty="0" smtClean="0"/>
                        <a:t> colony to form its own government </a:t>
                      </a:r>
                      <a:endParaRPr lang="en-US" dirty="0"/>
                    </a:p>
                  </a:txBody>
                  <a:tcPr/>
                </a:tc>
                <a:tc>
                  <a:txBody>
                    <a:bodyPr/>
                    <a:lstStyle/>
                    <a:p>
                      <a:pPr algn="ctr"/>
                      <a:r>
                        <a:rPr lang="en-US" dirty="0" smtClean="0"/>
                        <a:t>7/1776</a:t>
                      </a:r>
                    </a:p>
                    <a:p>
                      <a:pPr algn="ctr"/>
                      <a:r>
                        <a:rPr lang="en-US" sz="1600" dirty="0" smtClean="0"/>
                        <a:t>Declaration</a:t>
                      </a:r>
                      <a:r>
                        <a:rPr lang="en-US" sz="1600" baseline="0" dirty="0" smtClean="0"/>
                        <a:t> of Independence (Thomas Jefferson) </a:t>
                      </a:r>
                      <a:endParaRPr lang="en-US" sz="1600" dirty="0"/>
                    </a:p>
                  </a:txBody>
                  <a:tcPr/>
                </a:tc>
              </a:tr>
            </a:tbl>
          </a:graphicData>
        </a:graphic>
      </p:graphicFrame>
      <p:cxnSp>
        <p:nvCxnSpPr>
          <p:cNvPr id="6" name="Straight Connector 5"/>
          <p:cNvCxnSpPr/>
          <p:nvPr/>
        </p:nvCxnSpPr>
        <p:spPr>
          <a:xfrm>
            <a:off x="0" y="2667000"/>
            <a:ext cx="9144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457200" y="2667000"/>
            <a:ext cx="609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5029994" y="2667794"/>
            <a:ext cx="609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3582194" y="2667794"/>
            <a:ext cx="609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981994" y="2667794"/>
            <a:ext cx="609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8152606" y="2667794"/>
            <a:ext cx="609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a:off x="6553994" y="2667794"/>
            <a:ext cx="6096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Bunker Hill-1775 </a:t>
            </a:r>
            <a:endParaRPr lang="en-US" dirty="0"/>
          </a:p>
        </p:txBody>
      </p:sp>
      <p:sp>
        <p:nvSpPr>
          <p:cNvPr id="3" name="Content Placeholder 2"/>
          <p:cNvSpPr>
            <a:spLocks noGrp="1"/>
          </p:cNvSpPr>
          <p:nvPr>
            <p:ph sz="half" idx="1"/>
          </p:nvPr>
        </p:nvSpPr>
        <p:spPr/>
        <p:txBody>
          <a:bodyPr/>
          <a:lstStyle/>
          <a:p>
            <a:r>
              <a:rPr lang="en-US" dirty="0" smtClean="0"/>
              <a:t>British </a:t>
            </a:r>
            <a:r>
              <a:rPr lang="en-US" dirty="0"/>
              <a:t>drive Patriots from hill overlooking Boston, but suffer terrible </a:t>
            </a:r>
            <a:r>
              <a:rPr lang="en-US" dirty="0" smtClean="0"/>
              <a:t>losses</a:t>
            </a:r>
          </a:p>
          <a:p>
            <a:r>
              <a:rPr lang="en-US" dirty="0" smtClean="0"/>
              <a:t>Patriots </a:t>
            </a:r>
            <a:r>
              <a:rPr lang="en-US" dirty="0"/>
              <a:t>show they will not be easily defeated</a:t>
            </a:r>
          </a:p>
          <a:p>
            <a:endParaRPr lang="en-US" dirty="0"/>
          </a:p>
        </p:txBody>
      </p:sp>
      <p:pic>
        <p:nvPicPr>
          <p:cNvPr id="6" name="Content Placeholder 5" descr="bunker-hill-john-mackenzie.jpg"/>
          <p:cNvPicPr>
            <a:picLocks noGrp="1" noChangeAspect="1"/>
          </p:cNvPicPr>
          <p:nvPr>
            <p:ph sz="half" idx="2"/>
          </p:nvPr>
        </p:nvPicPr>
        <p:blipFill>
          <a:blip r:embed="rId2"/>
          <a:srcRect t="-111326" b="-111326"/>
          <a:stretch>
            <a:fillRect/>
          </a:stretch>
        </p:blipFill>
        <p:spPr>
          <a:xfrm>
            <a:off x="4648200" y="0"/>
            <a:ext cx="4038600" cy="4525963"/>
          </a:xfrm>
        </p:spPr>
      </p:pic>
      <p:pic>
        <p:nvPicPr>
          <p:cNvPr id="7" name="Picture 6" descr="Bunker_Hill.jpg"/>
          <p:cNvPicPr>
            <a:picLocks noChangeAspect="1"/>
          </p:cNvPicPr>
          <p:nvPr/>
        </p:nvPicPr>
        <p:blipFill>
          <a:blip r:embed="rId3"/>
          <a:stretch>
            <a:fillRect/>
          </a:stretch>
        </p:blipFill>
        <p:spPr>
          <a:xfrm>
            <a:off x="4648200" y="3490618"/>
            <a:ext cx="4038600" cy="26355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Island-1776</a:t>
            </a:r>
            <a:endParaRPr lang="en-US" dirty="0"/>
          </a:p>
        </p:txBody>
      </p:sp>
      <p:pic>
        <p:nvPicPr>
          <p:cNvPr id="5" name="Content Placeholder 4" descr="washington.jpg"/>
          <p:cNvPicPr>
            <a:picLocks noGrp="1" noChangeAspect="1"/>
          </p:cNvPicPr>
          <p:nvPr>
            <p:ph sz="half" idx="1"/>
          </p:nvPr>
        </p:nvPicPr>
        <p:blipFill>
          <a:blip r:embed="rId2"/>
          <a:srcRect l="-5770" r="-5770"/>
          <a:stretch>
            <a:fillRect/>
          </a:stretch>
        </p:blipFill>
        <p:spPr/>
      </p:pic>
      <p:sp>
        <p:nvSpPr>
          <p:cNvPr id="4" name="Content Placeholder 3"/>
          <p:cNvSpPr>
            <a:spLocks noGrp="1"/>
          </p:cNvSpPr>
          <p:nvPr>
            <p:ph sz="half" idx="2"/>
          </p:nvPr>
        </p:nvSpPr>
        <p:spPr/>
        <p:txBody>
          <a:bodyPr/>
          <a:lstStyle/>
          <a:p>
            <a:r>
              <a:rPr lang="en-US" dirty="0" smtClean="0"/>
              <a:t>British </a:t>
            </a:r>
            <a:r>
              <a:rPr lang="en-US" dirty="0"/>
              <a:t>drive Washington’s army out of New York</a:t>
            </a:r>
            <a:endParaRPr lang="en-US" dirty="0" smtClean="0"/>
          </a:p>
          <a:p>
            <a:r>
              <a:rPr lang="en-US" dirty="0" smtClean="0"/>
              <a:t>Many </a:t>
            </a:r>
            <a:r>
              <a:rPr lang="en-US" dirty="0"/>
              <a:t>of Washington’s troops begin to desert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Trenton-1776</a:t>
            </a:r>
            <a:endParaRPr lang="en-US" dirty="0"/>
          </a:p>
        </p:txBody>
      </p:sp>
      <p:sp>
        <p:nvSpPr>
          <p:cNvPr id="3" name="Content Placeholder 2"/>
          <p:cNvSpPr>
            <a:spLocks noGrp="1"/>
          </p:cNvSpPr>
          <p:nvPr>
            <p:ph sz="half" idx="1"/>
          </p:nvPr>
        </p:nvSpPr>
        <p:spPr/>
        <p:txBody>
          <a:bodyPr/>
          <a:lstStyle/>
          <a:p>
            <a:r>
              <a:rPr lang="en-US" dirty="0"/>
              <a:t>Washington’s troops cross the Delaware River at night, surprising </a:t>
            </a:r>
            <a:r>
              <a:rPr lang="en-US" dirty="0" smtClean="0"/>
              <a:t>1,500 </a:t>
            </a:r>
            <a:r>
              <a:rPr lang="en-US" dirty="0"/>
              <a:t>Hessian Mercenaries winning an inspiring victory</a:t>
            </a:r>
            <a:r>
              <a:rPr lang="en-US" dirty="0" smtClean="0"/>
              <a:t> </a:t>
            </a:r>
            <a:endParaRPr lang="en-US" dirty="0"/>
          </a:p>
        </p:txBody>
      </p:sp>
      <p:pic>
        <p:nvPicPr>
          <p:cNvPr id="5" name="Content Placeholder 4" descr="washington-delaware-l.jpg"/>
          <p:cNvPicPr>
            <a:picLocks noGrp="1" noChangeAspect="1"/>
          </p:cNvPicPr>
          <p:nvPr>
            <p:ph sz="half" idx="2"/>
          </p:nvPr>
        </p:nvPicPr>
        <p:blipFill>
          <a:blip r:embed="rId2"/>
          <a:srcRect t="-46888" b="-46888"/>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Saratoga-1777</a:t>
            </a:r>
            <a:endParaRPr lang="en-US" dirty="0"/>
          </a:p>
        </p:txBody>
      </p:sp>
      <p:pic>
        <p:nvPicPr>
          <p:cNvPr id="5" name="Content Placeholder 4" descr="saratoga.jpg"/>
          <p:cNvPicPr>
            <a:picLocks noGrp="1" noChangeAspect="1"/>
          </p:cNvPicPr>
          <p:nvPr>
            <p:ph sz="half" idx="1"/>
          </p:nvPr>
        </p:nvPicPr>
        <p:blipFill>
          <a:blip r:embed="rId2"/>
          <a:srcRect t="-19087" b="-19087"/>
          <a:stretch>
            <a:fillRect/>
          </a:stretch>
        </p:blipFill>
        <p:spPr/>
      </p:pic>
      <p:sp>
        <p:nvSpPr>
          <p:cNvPr id="4" name="Content Placeholder 3"/>
          <p:cNvSpPr>
            <a:spLocks noGrp="1"/>
          </p:cNvSpPr>
          <p:nvPr>
            <p:ph sz="half" idx="2"/>
          </p:nvPr>
        </p:nvSpPr>
        <p:spPr/>
        <p:txBody>
          <a:bodyPr>
            <a:normAutofit/>
          </a:bodyPr>
          <a:lstStyle/>
          <a:p>
            <a:r>
              <a:rPr lang="en-US" dirty="0"/>
              <a:t>Prior to Saratoga, France was ONLY financing the </a:t>
            </a:r>
            <a:r>
              <a:rPr lang="en-US" dirty="0" smtClean="0"/>
              <a:t>Americans</a:t>
            </a:r>
          </a:p>
          <a:p>
            <a:r>
              <a:rPr lang="en-US" dirty="0" smtClean="0"/>
              <a:t>Patriots </a:t>
            </a:r>
            <a:r>
              <a:rPr lang="en-US" dirty="0"/>
              <a:t>defeat British in northern New York, leading</a:t>
            </a:r>
            <a:r>
              <a:rPr lang="en-US" dirty="0" smtClean="0"/>
              <a:t> the French </a:t>
            </a:r>
            <a:r>
              <a:rPr lang="en-US" dirty="0"/>
              <a:t>to join American </a:t>
            </a:r>
            <a:r>
              <a:rPr lang="en-US" dirty="0" smtClean="0"/>
              <a:t>side</a:t>
            </a:r>
          </a:p>
          <a:p>
            <a:r>
              <a:rPr lang="en-US" dirty="0" smtClean="0"/>
              <a:t>This </a:t>
            </a:r>
            <a:r>
              <a:rPr lang="en-US" dirty="0"/>
              <a:t>is a turning point in the </a:t>
            </a:r>
            <a:r>
              <a:rPr lang="en-US" dirty="0" smtClean="0"/>
              <a:t>war</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Yorktown-1781</a:t>
            </a:r>
            <a:endParaRPr lang="en-US" dirty="0"/>
          </a:p>
        </p:txBody>
      </p:sp>
      <p:pic>
        <p:nvPicPr>
          <p:cNvPr id="5" name="Content Placeholder 4" descr="YorktownFinalAct.jpg"/>
          <p:cNvPicPr>
            <a:picLocks noGrp="1" noChangeAspect="1"/>
          </p:cNvPicPr>
          <p:nvPr>
            <p:ph sz="half" idx="1"/>
          </p:nvPr>
        </p:nvPicPr>
        <p:blipFill>
          <a:blip r:embed="rId2"/>
          <a:srcRect t="-17187" b="-17187"/>
          <a:stretch>
            <a:fillRect/>
          </a:stretch>
        </p:blipFill>
        <p:spPr>
          <a:xfrm>
            <a:off x="1371600" y="3352801"/>
            <a:ext cx="2743200" cy="3074239"/>
          </a:xfrm>
        </p:spPr>
      </p:pic>
      <p:sp>
        <p:nvSpPr>
          <p:cNvPr id="4" name="Content Placeholder 3"/>
          <p:cNvSpPr>
            <a:spLocks noGrp="1"/>
          </p:cNvSpPr>
          <p:nvPr>
            <p:ph sz="half" idx="2"/>
          </p:nvPr>
        </p:nvSpPr>
        <p:spPr/>
        <p:txBody>
          <a:bodyPr>
            <a:normAutofit/>
          </a:bodyPr>
          <a:lstStyle/>
          <a:p>
            <a:pPr>
              <a:lnSpc>
                <a:spcPct val="90000"/>
              </a:lnSpc>
            </a:pPr>
            <a:r>
              <a:rPr lang="en-US" dirty="0" smtClean="0"/>
              <a:t>Washington joined Lafayette’s forces pinning Cornwallis and his British forces in Yorktown</a:t>
            </a:r>
          </a:p>
          <a:p>
            <a:pPr>
              <a:lnSpc>
                <a:spcPct val="90000"/>
              </a:lnSpc>
            </a:pPr>
            <a:r>
              <a:rPr lang="en-US" dirty="0" smtClean="0"/>
              <a:t>Surrounded and with no escape, Cornwallis surrenders to Washington</a:t>
            </a:r>
          </a:p>
          <a:p>
            <a:pPr>
              <a:lnSpc>
                <a:spcPct val="90000"/>
              </a:lnSpc>
            </a:pPr>
            <a:r>
              <a:rPr lang="en-US" dirty="0" smtClean="0"/>
              <a:t>Last battle of war</a:t>
            </a:r>
          </a:p>
          <a:p>
            <a:pPr>
              <a:buNone/>
            </a:pPr>
            <a:endParaRPr lang="en-US" dirty="0"/>
          </a:p>
        </p:txBody>
      </p:sp>
      <p:pic>
        <p:nvPicPr>
          <p:cNvPr id="21506" name="Picture 2"/>
          <p:cNvPicPr>
            <a:picLocks noChangeAspect="1" noChangeArrowheads="1"/>
          </p:cNvPicPr>
          <p:nvPr/>
        </p:nvPicPr>
        <p:blipFill>
          <a:blip r:embed="rId3"/>
          <a:srcRect/>
          <a:stretch>
            <a:fillRect/>
          </a:stretch>
        </p:blipFill>
        <p:spPr bwMode="auto">
          <a:xfrm>
            <a:off x="228600" y="838201"/>
            <a:ext cx="2220152"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1986</TotalTime>
  <Words>635</Words>
  <Application>Microsoft Macintosh PowerPoint</Application>
  <PresentationFormat>On-screen Show (4:3)</PresentationFormat>
  <Paragraphs>63</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The War for Independence </vt:lpstr>
      <vt:lpstr>That’s Weird </vt:lpstr>
      <vt:lpstr>Fun Historical Facts</vt:lpstr>
      <vt:lpstr>Timeline</vt:lpstr>
      <vt:lpstr>Bunker Hill-1775 </vt:lpstr>
      <vt:lpstr>Long Island-1776</vt:lpstr>
      <vt:lpstr>Trenton-1776</vt:lpstr>
      <vt:lpstr>Saratoga-1777</vt:lpstr>
      <vt:lpstr>Yorktown-1781</vt:lpstr>
      <vt:lpstr>Winning the War</vt:lpstr>
      <vt:lpstr>Brain Scan</vt:lpstr>
      <vt:lpstr>Winning the War </vt:lpstr>
      <vt:lpstr>Treaty of Paris-1783</vt:lpstr>
      <vt:lpstr>Did the war become a symbol of Liberty?</vt:lpstr>
      <vt:lpstr>Questions?</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for Independence </dc:title>
  <dc:creator>Buffalo Grove High School</dc:creator>
  <cp:lastModifiedBy>Buffalo Grive High School</cp:lastModifiedBy>
  <cp:revision>12</cp:revision>
  <dcterms:created xsi:type="dcterms:W3CDTF">2011-09-16T12:42:32Z</dcterms:created>
  <dcterms:modified xsi:type="dcterms:W3CDTF">2011-09-16T12:59:45Z</dcterms:modified>
</cp:coreProperties>
</file>